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38" r:id="rId2"/>
    <p:sldId id="406" r:id="rId3"/>
    <p:sldId id="385" r:id="rId4"/>
    <p:sldId id="428" r:id="rId5"/>
    <p:sldId id="412" r:id="rId6"/>
    <p:sldId id="429" r:id="rId7"/>
    <p:sldId id="431" r:id="rId8"/>
    <p:sldId id="433" r:id="rId9"/>
    <p:sldId id="436" r:id="rId10"/>
    <p:sldId id="435" r:id="rId11"/>
    <p:sldId id="434" r:id="rId12"/>
    <p:sldId id="437" r:id="rId13"/>
  </p:sldIdLst>
  <p:sldSz cx="9144000" cy="6858000" type="screen4x3"/>
  <p:notesSz cx="4870450" cy="7102475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  <a:srgbClr val="DBDBDB"/>
    <a:srgbClr val="EEEEEE"/>
    <a:srgbClr val="CCFF33"/>
    <a:srgbClr val="669900"/>
    <a:srgbClr val="99FF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5" autoAdjust="0"/>
    <p:restoredTop sz="94667" autoAdjust="0"/>
  </p:normalViewPr>
  <p:slideViewPr>
    <p:cSldViewPr>
      <p:cViewPr varScale="1">
        <p:scale>
          <a:sx n="41" d="100"/>
          <a:sy n="41" d="100"/>
        </p:scale>
        <p:origin x="127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110528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758795" y="0"/>
            <a:ext cx="2110528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6118"/>
            <a:ext cx="2110528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b" anchorCtr="0" compatLnSpc="1">
            <a:prstTxWarp prst="textNoShape">
              <a:avLst/>
            </a:prstTxWarp>
          </a:bodyPr>
          <a:lstStyle>
            <a:lvl1pPr algn="l"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758795" y="6746118"/>
            <a:ext cx="2110528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F1FF59-00ED-42CF-A9F3-7E4985C22FD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110528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758795" y="0"/>
            <a:ext cx="2110528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0400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87045" y="3373676"/>
            <a:ext cx="3896360" cy="31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  <a:endParaRPr lang="fr-FR" noProof="0"/>
          </a:p>
          <a:p>
            <a:pPr lvl="1"/>
            <a:r>
              <a:rPr lang="ar-SA" noProof="0"/>
              <a:t>المستوى الثاني</a:t>
            </a:r>
            <a:endParaRPr lang="fr-FR" noProof="0"/>
          </a:p>
          <a:p>
            <a:pPr lvl="2"/>
            <a:r>
              <a:rPr lang="ar-SA" noProof="0"/>
              <a:t>المستوى الثالث</a:t>
            </a:r>
            <a:endParaRPr lang="fr-FR" noProof="0"/>
          </a:p>
          <a:p>
            <a:pPr lvl="3"/>
            <a:r>
              <a:rPr lang="ar-SA" noProof="0"/>
              <a:t>المستوى الرابع</a:t>
            </a:r>
            <a:endParaRPr lang="fr-FR" noProof="0"/>
          </a:p>
          <a:p>
            <a:pPr lvl="4"/>
            <a:r>
              <a:rPr lang="ar-SA" noProof="0"/>
              <a:t>المستوى الخامس</a:t>
            </a:r>
            <a:endParaRPr lang="fr-FR" noProof="0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6118"/>
            <a:ext cx="2110528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b" anchorCtr="0" compatLnSpc="1">
            <a:prstTxWarp prst="textNoShape">
              <a:avLst/>
            </a:prstTxWarp>
          </a:bodyPr>
          <a:lstStyle>
            <a:lvl1pPr algn="l"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758795" y="6746118"/>
            <a:ext cx="2110528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B849D4-4BB9-45A9-AE22-3C0C2A87EBEB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0F557-CFF9-46C8-BD0E-9A0CD7247E4F}" type="slidenum">
              <a:rPr lang="ar-MA" altLang="fr-FR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0EDC7-EE41-46C6-888A-32489646B418}" type="slidenum">
              <a:rPr lang="ar-MA" altLang="fr-FR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D34B3-7FEC-4901-885A-13450463414E}" type="slidenum">
              <a:rPr lang="ar-MA" altLang="fr-FR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DCCB3-981F-499B-86F3-721A7EB3A0B8}" type="slidenum">
              <a:rPr lang="ar-MA" altLang="fr-FR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B0F5D-149F-4866-8B11-2F36CC36E419}" type="slidenum">
              <a:rPr lang="ar-MA" altLang="fr-FR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MA" altLang="fr-F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6AD13-24A9-4C3A-8ECD-A4BF07D646EE}" type="slidenum">
              <a:rPr lang="ar-MA" altLang="fr-FR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5F2D0-E0B5-435A-9E91-27FC12292426}" type="slidenum">
              <a:rPr lang="ar-MA" altLang="fr-FR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6E8D9-6B8A-484B-A975-2D7FF0F23A4A}" type="slidenum">
              <a:rPr lang="ar-MA" altLang="fr-FR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80CA3-B69B-4A44-A8CA-43410203015F}" type="slidenum">
              <a:rPr lang="ar-MA" altLang="fr-FR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0EBCB-5F33-4EE2-8AA5-81253ED4FCC0}" type="slidenum">
              <a:rPr lang="ar-MA" altLang="fr-FR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A761C-5AD0-4648-BFEE-ADA01E7E397C}" type="slidenum">
              <a:rPr lang="ar-MA" altLang="fr-FR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E8791-C7BB-463E-9041-67E2604D2D04}" type="slidenum">
              <a:rPr lang="ar-MA" altLang="fr-FR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6F2D6-508F-4391-9825-C144FB8D7B17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034B-8B64-4CAF-8F93-F0FA2D93822A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EE5B-C0A2-4CDE-AA2C-5D968E019563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5D4A-9EFC-45A1-83B2-52404D62CF02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E63D-EA7A-4A87-8E4A-1BB2CB3419E6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DEB43-9BCA-4660-8C11-C2A31CDE5B86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3A6F-E4F7-469E-8C01-58CD27A92666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41DD-5C23-4E54-9DCD-A3A06C01F29F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46F07-87A3-40E6-9FD7-3B959ECF7339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CD8A-A870-4872-A15A-FD70D18142D1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AD500-50DE-42D5-B061-048490D32C2F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  <a:endParaRPr lang="en-US" altLang="fr-FR"/>
          </a:p>
        </p:txBody>
      </p:sp>
      <p:sp>
        <p:nvSpPr>
          <p:cNvPr id="205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532322-BD9C-499F-B647-EBE28022F7B2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2057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5" r:id="rId2"/>
    <p:sldLayoutId id="2147484104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5" r:id="rId9"/>
    <p:sldLayoutId id="2147484101" r:id="rId10"/>
    <p:sldLayoutId id="21474841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jpeg"/><Relationship Id="rId4" Type="http://schemas.openxmlformats.org/officeDocument/2006/relationships/slide" Target="slide3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 descr="03 الأسر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 bwMode="auto">
          <a:xfrm>
            <a:off x="4000496" y="2852936"/>
            <a:ext cx="571504" cy="5046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Garamond" pitchFamily="18" charset="0"/>
                <a:cs typeface="Arial" charset="0"/>
              </a:rPr>
              <a:t>8</a:t>
            </a:r>
            <a:endParaRPr kumimoji="0" lang="ar-MA" sz="2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cs typeface="Sultan Medium" pitchFamily="2" charset="-7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-261070" y="3143248"/>
            <a:ext cx="9144000" cy="24288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>
              <a:defRPr/>
            </a:pPr>
            <a:r>
              <a:rPr lang="ar-MA" sz="7200" b="1" dirty="0">
                <a:solidFill>
                  <a:schemeClr val="bg1"/>
                </a:solidFill>
                <a:cs typeface="خط مسعد المغربي" pitchFamily="2" charset="-78"/>
              </a:rPr>
              <a:t>استخراج نسخ الشهادات</a:t>
            </a:r>
            <a:endParaRPr lang="fr-FR" sz="7200" b="1" dirty="0">
              <a:solidFill>
                <a:schemeClr val="bg1"/>
              </a:solidFill>
              <a:cs typeface="خط مسعد المغربي" pitchFamily="2" charset="-78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9388" y="1473200"/>
            <a:ext cx="8713787" cy="947738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rtl="1"/>
            <a:r>
              <a:rPr lang="ar-MA" altLang="fr-FR" sz="2400" b="1">
                <a:cs typeface="Sultan Medium" pitchFamily="2" charset="-78"/>
              </a:rPr>
              <a:t>"يتعين على الناسخ الذي قام بعملية التضمين أو بعملية النسخ أن يكتب بطرة الشهادة المضمنة بالسجل، والنسخة المستخرجة اسمه الكامل مذيلا بتوقيعه</a:t>
            </a:r>
            <a:endParaRPr lang="fr-FR" altLang="fr-FR" sz="2000">
              <a:cs typeface="Sultan Medium" pitchFamily="2" charset="-78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808038" y="833438"/>
            <a:ext cx="6389687" cy="49847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ar-MA" sz="2000" b="1" dirty="0">
                <a:solidFill>
                  <a:schemeClr val="tx1"/>
                </a:solidFill>
                <a:cs typeface="Sultan Medium" pitchFamily="2" charset="-78"/>
              </a:rPr>
              <a:t>كتابة الناسخ لاسمه مع توقيعه </a:t>
            </a:r>
            <a:r>
              <a:rPr lang="ar-MA" sz="2000" b="1" dirty="0" err="1">
                <a:solidFill>
                  <a:schemeClr val="tx1"/>
                </a:solidFill>
                <a:cs typeface="Sultan Medium" pitchFamily="2" charset="-78"/>
              </a:rPr>
              <a:t>بطرة</a:t>
            </a:r>
            <a:r>
              <a:rPr lang="ar-MA" sz="2000" b="1" dirty="0">
                <a:solidFill>
                  <a:schemeClr val="tx1"/>
                </a:solidFill>
                <a:cs typeface="Sultan Medium" pitchFamily="2" charset="-78"/>
              </a:rPr>
              <a:t> النسخة المستخرجة .</a:t>
            </a:r>
            <a:endParaRPr lang="fr-FR" sz="2000" b="1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281863" y="836613"/>
            <a:ext cx="64293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D:\KAMAL 2010 2009\COURE\TAWTHIKK\توقيع الناسحة فاطمة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2554288"/>
            <a:ext cx="3519488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Bouton d'action : Précédent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500813"/>
            <a:ext cx="857250" cy="357187"/>
          </a:xfrm>
          <a:prstGeom prst="actionButtonBackPrevious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MA" altLang="fr-FR"/>
          </a:p>
        </p:txBody>
      </p:sp>
      <p:pic>
        <p:nvPicPr>
          <p:cNvPr id="16391" name="Image 12" descr="الدرس 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5900" y="-23813"/>
            <a:ext cx="95773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3825" y="1335088"/>
            <a:ext cx="8877300" cy="879466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1"/>
            <a:r>
              <a:rPr lang="ar-MA" altLang="fr-FR" sz="2200" b="1">
                <a:cs typeface="Sultan Medium" pitchFamily="2" charset="-78"/>
              </a:rPr>
              <a:t>"توقع نسخ الشهادات بعد التأكد من مطابقتها لما استخرجت منه من قبل عدلين والقاضي"</a:t>
            </a:r>
            <a:endParaRPr lang="fr-FR" altLang="fr-FR" sz="2200">
              <a:cs typeface="Sultan Medium" pitchFamily="2" charset="-78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143250" y="595313"/>
            <a:ext cx="2532063" cy="49847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400" b="1" dirty="0">
                <a:solidFill>
                  <a:schemeClr val="tx1"/>
                </a:solidFill>
                <a:cs typeface="Fanan" pitchFamily="2" charset="-78"/>
              </a:rPr>
              <a:t>توقيع العدلين والقاضي</a:t>
            </a:r>
            <a:endParaRPr lang="fr-FR" sz="2400" b="1" dirty="0">
              <a:solidFill>
                <a:schemeClr val="tx1"/>
              </a:solidFill>
              <a:cs typeface="Fanan" pitchFamily="2" charset="-78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759450" y="598488"/>
            <a:ext cx="642938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215188" y="2738438"/>
            <a:ext cx="1603375" cy="61912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000" b="1" dirty="0">
                <a:solidFill>
                  <a:schemeClr val="tx1"/>
                </a:solidFill>
                <a:cs typeface="Sultan Medium" pitchFamily="2" charset="-78"/>
              </a:rPr>
              <a:t>توقيع العدلين</a:t>
            </a:r>
            <a:endParaRPr lang="fr-FR" sz="2000" b="1" dirty="0">
              <a:solidFill>
                <a:schemeClr val="tx1"/>
              </a:solidFill>
              <a:cs typeface="Sultan Medium" pitchFamily="2" charset="-78"/>
            </a:endParaRPr>
          </a:p>
        </p:txBody>
      </p:sp>
      <p:pic>
        <p:nvPicPr>
          <p:cNvPr id="39938" name="Picture 2" descr="D:\KAMAL 2010 2009\COURE\TAWTHIKK\TAWTHIKK     ARCHIVE\وثائق وعقود\صور عقود ترودانت\استخراج النسخ\نسخة توقيع العدلي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8" y="2409825"/>
            <a:ext cx="688657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>
          <a:xfrm>
            <a:off x="7215188" y="5143500"/>
            <a:ext cx="1603375" cy="61912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000" b="1" dirty="0">
                <a:solidFill>
                  <a:schemeClr val="tx1"/>
                </a:solidFill>
                <a:cs typeface="Sultan Medium" pitchFamily="2" charset="-78"/>
              </a:rPr>
              <a:t>توقيع القاضي</a:t>
            </a:r>
            <a:endParaRPr lang="fr-FR" sz="2000" b="1" dirty="0">
              <a:solidFill>
                <a:schemeClr val="tx1"/>
              </a:solidFill>
              <a:cs typeface="Sultan Medium" pitchFamily="2" charset="-78"/>
            </a:endParaRPr>
          </a:p>
        </p:txBody>
      </p:sp>
      <p:pic>
        <p:nvPicPr>
          <p:cNvPr id="19" name="Picture 3" descr="D:\KAMAL 2010 2009\COURE\TAWTHIKK\TAWTHIKK     ARCHIVE\وثائق وعقود\صور عقود ترودانت\استخراج النسخ\نسخة توقيع القاضي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214813"/>
            <a:ext cx="4508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Bouton d'action : Précédent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500813"/>
            <a:ext cx="857250" cy="357187"/>
          </a:xfrm>
          <a:prstGeom prst="actionButtonBackPrevious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MA" altLang="fr-FR"/>
          </a:p>
        </p:txBody>
      </p:sp>
      <p:pic>
        <p:nvPicPr>
          <p:cNvPr id="17418" name="Image 12" descr="الدرس 8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5900" y="-23813"/>
            <a:ext cx="95773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5765800" y="1000108"/>
            <a:ext cx="2354263" cy="43499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000" b="1" dirty="0">
                <a:solidFill>
                  <a:schemeClr val="tx1"/>
                </a:solidFill>
                <a:cs typeface="Sultan Medium" pitchFamily="2" charset="-78"/>
              </a:rPr>
              <a:t>أصل</a:t>
            </a:r>
            <a:endParaRPr lang="fr-FR" sz="2000" b="1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28625" y="1000108"/>
            <a:ext cx="2352675" cy="43499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000" b="1" dirty="0">
                <a:solidFill>
                  <a:schemeClr val="tx1"/>
                </a:solidFill>
                <a:cs typeface="Sultan Medium" pitchFamily="2" charset="-78"/>
              </a:rPr>
              <a:t>نسخة مستخرجة</a:t>
            </a:r>
            <a:endParaRPr lang="fr-FR" sz="2000" b="1" dirty="0">
              <a:solidFill>
                <a:schemeClr val="tx1"/>
              </a:solidFill>
              <a:cs typeface="Sultan Medium" pitchFamily="2" charset="-78"/>
            </a:endParaRPr>
          </a:p>
        </p:txBody>
      </p:sp>
      <p:pic>
        <p:nvPicPr>
          <p:cNvPr id="11" name="Picture 8" descr="D:\KAMAL 2010 2009\COURE\TAWTHIKK\TAWTHIKK     ARCHIVE\وثائق وعقود\صور عقود ترودانت\استخراج النسخ\نسخة  عقد  بي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1441450"/>
            <a:ext cx="4289425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6307" name="Object 3"/>
          <p:cNvGraphicFramePr>
            <a:graphicFrameLocks noChangeAspect="1"/>
          </p:cNvGraphicFramePr>
          <p:nvPr/>
        </p:nvGraphicFramePr>
        <p:xfrm>
          <a:off x="4357688" y="1450975"/>
          <a:ext cx="4643437" cy="540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7563600" imgH="10684800" progId="Acrobat.Document.11">
                  <p:embed/>
                </p:oleObj>
              </mc:Choice>
              <mc:Fallback>
                <p:oleObj name="Acrobat Document" r:id="rId4" imgW="7563600" imgH="10684800" progId="Acrobat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1450975"/>
                        <a:ext cx="4643437" cy="540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Bouton d'action : Accueil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995738" y="6453188"/>
            <a:ext cx="720725" cy="404812"/>
          </a:xfrm>
          <a:prstGeom prst="actionButtonHom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MA" altLang="fr-FR"/>
          </a:p>
        </p:txBody>
      </p:sp>
      <p:sp>
        <p:nvSpPr>
          <p:cNvPr id="9" name="Rectangle 8" descr="Papier lettre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5766" y="16725"/>
            <a:ext cx="9144000" cy="697632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altLang="fr-FR" sz="1400" b="1" dirty="0">
                <a:cs typeface="Sultan Medium" pitchFamily="2" charset="-78"/>
              </a:rPr>
              <a:t> </a:t>
            </a:r>
            <a:r>
              <a:rPr lang="ar-MA" altLang="fr-FR" sz="1400" b="1" dirty="0">
                <a:solidFill>
                  <a:schemeClr val="accent1"/>
                </a:solidFill>
                <a:cs typeface="Sultan Medium" pitchFamily="2" charset="-78"/>
              </a:rPr>
              <a:t>التوثيق العدلي ـــــــــــــــــــــــــــــــــــــــــــــــــــــــــــــــــــــــــــــــــــــــــــــــــــــــــــــــــــــــــــــــــــــ   ا</a:t>
            </a:r>
            <a:r>
              <a:rPr lang="ar-MA" altLang="fr-FR" sz="1400" b="1" dirty="0">
                <a:cs typeface="Sultan Medium" pitchFamily="2" charset="-78"/>
              </a:rPr>
              <a:t>ستخراج نسخ الرسوم العدلية</a:t>
            </a:r>
          </a:p>
          <a:p>
            <a:pPr rtl="1"/>
            <a:r>
              <a:rPr lang="ar-MA" altLang="fr-FR" sz="1600" b="1" dirty="0">
                <a:solidFill>
                  <a:srgbClr val="0070C0"/>
                </a:solidFill>
                <a:cs typeface="Sultan Medium" pitchFamily="2" charset="-78"/>
              </a:rPr>
              <a:t>خامسا </a:t>
            </a:r>
            <a:r>
              <a:rPr lang="ar-MA" altLang="fr-FR" sz="1600" b="1" dirty="0">
                <a:solidFill>
                  <a:srgbClr val="C00000"/>
                </a:solidFill>
                <a:cs typeface="Sultan Medium" pitchFamily="2" charset="-78"/>
              </a:rPr>
              <a:t>: مقارنة بين الأصل </a:t>
            </a:r>
            <a:r>
              <a:rPr lang="ar-MA" altLang="fr-FR" sz="1600" b="1">
                <a:solidFill>
                  <a:srgbClr val="C00000"/>
                </a:solidFill>
                <a:cs typeface="Sultan Medium" pitchFamily="2" charset="-78"/>
              </a:rPr>
              <a:t>والنسخة المستخرجة</a:t>
            </a:r>
            <a:endParaRPr lang="fr-FR" altLang="fr-FR" sz="1600" b="1" dirty="0">
              <a:solidFill>
                <a:srgbClr val="C00000"/>
              </a:solidFill>
              <a:cs typeface="Sultan Medium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outon d'action : Précédent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6373813"/>
            <a:ext cx="973138" cy="447675"/>
          </a:xfrm>
          <a:prstGeom prst="actionButtonBackPrevious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MA" altLang="fr-FR">
              <a:cs typeface="خط مسعد المغربي" pitchFamily="2" charset="-78"/>
            </a:endParaRPr>
          </a:p>
        </p:txBody>
      </p:sp>
      <p:sp>
        <p:nvSpPr>
          <p:cNvPr id="7171" name="Rectangle 7" descr="Papier lettre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67586" y="2162360"/>
            <a:ext cx="7143800" cy="630237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altLang="fr-FR" sz="3200" b="1">
                <a:cs typeface="Sultan Medium" pitchFamily="2" charset="-78"/>
              </a:rPr>
              <a:t> </a:t>
            </a:r>
            <a:r>
              <a:rPr lang="ar-SA" altLang="fr-FR" sz="3200" b="1">
                <a:solidFill>
                  <a:schemeClr val="accent1"/>
                </a:solidFill>
                <a:cs typeface="Sultan Medium" pitchFamily="2" charset="-78"/>
              </a:rPr>
              <a:t>أولا</a:t>
            </a:r>
            <a:r>
              <a:rPr lang="ar-SA" altLang="fr-FR" sz="3200" b="1">
                <a:cs typeface="Sultan Medium" pitchFamily="2" charset="-78"/>
              </a:rPr>
              <a:t> : </a:t>
            </a:r>
            <a:r>
              <a:rPr lang="ar-MA" altLang="fr-FR" sz="3200" b="1">
                <a:solidFill>
                  <a:srgbClr val="C00000"/>
                </a:solidFill>
                <a:cs typeface="Sultan Medium" pitchFamily="2" charset="-78"/>
              </a:rPr>
              <a:t>مفهوم استخراج النسخ</a:t>
            </a:r>
            <a:endParaRPr lang="fr-FR" altLang="fr-FR" sz="3200" b="1">
              <a:solidFill>
                <a:srgbClr val="C00000"/>
              </a:solidFill>
              <a:cs typeface="Sultan Medium" pitchFamily="2" charset="-78"/>
            </a:endParaRPr>
          </a:p>
        </p:txBody>
      </p:sp>
      <p:sp>
        <p:nvSpPr>
          <p:cNvPr id="7172" name="Rectangle 8" descr="Papier lettre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67586" y="3035921"/>
            <a:ext cx="7143800" cy="630237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altLang="fr-FR" sz="3200" b="1">
                <a:cs typeface="Sultan Medium" pitchFamily="2" charset="-78"/>
              </a:rPr>
              <a:t> </a:t>
            </a:r>
            <a:r>
              <a:rPr lang="ar-SA" altLang="fr-FR" sz="3200" b="1">
                <a:solidFill>
                  <a:schemeClr val="accent1"/>
                </a:solidFill>
                <a:cs typeface="Sultan Medium" pitchFamily="2" charset="-78"/>
              </a:rPr>
              <a:t>ثانيا</a:t>
            </a:r>
            <a:r>
              <a:rPr lang="ar-SA" altLang="fr-FR" sz="3200" b="1">
                <a:cs typeface="Sultan Medium" pitchFamily="2" charset="-78"/>
              </a:rPr>
              <a:t> : </a:t>
            </a:r>
            <a:r>
              <a:rPr lang="ar-MA" altLang="fr-FR" sz="3200" b="1">
                <a:solidFill>
                  <a:srgbClr val="C00000"/>
                </a:solidFill>
                <a:cs typeface="Sultan Medium" pitchFamily="2" charset="-78"/>
              </a:rPr>
              <a:t>مسطرة استخراج النسخ</a:t>
            </a:r>
            <a:endParaRPr lang="fr-FR" altLang="fr-FR" sz="3200" b="1">
              <a:solidFill>
                <a:srgbClr val="C00000"/>
              </a:solidFill>
              <a:cs typeface="Sultan Medium" pitchFamily="2" charset="-78"/>
            </a:endParaRPr>
          </a:p>
        </p:txBody>
      </p:sp>
      <p:sp>
        <p:nvSpPr>
          <p:cNvPr id="7173" name="Rectangle 9" descr="Papier lettre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67586" y="3823259"/>
            <a:ext cx="7143800" cy="630238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altLang="fr-FR" sz="3200" b="1">
                <a:cs typeface="Sultan Medium" pitchFamily="2" charset="-78"/>
              </a:rPr>
              <a:t> </a:t>
            </a:r>
            <a:r>
              <a:rPr lang="ar-SA" altLang="fr-FR" sz="3200" b="1">
                <a:solidFill>
                  <a:schemeClr val="accent1"/>
                </a:solidFill>
                <a:cs typeface="Sultan Medium" pitchFamily="2" charset="-78"/>
              </a:rPr>
              <a:t>ثالثا</a:t>
            </a:r>
            <a:r>
              <a:rPr lang="ar-SA" altLang="fr-FR" sz="3200" b="1">
                <a:cs typeface="Sultan Medium" pitchFamily="2" charset="-78"/>
              </a:rPr>
              <a:t> : </a:t>
            </a:r>
            <a:r>
              <a:rPr lang="ar-MA" altLang="fr-FR" sz="3200" b="1">
                <a:solidFill>
                  <a:srgbClr val="C00000"/>
                </a:solidFill>
                <a:cs typeface="Sultan Medium" pitchFamily="2" charset="-78"/>
              </a:rPr>
              <a:t>شروط الأصل الذي تستخرج نسخته</a:t>
            </a:r>
            <a:endParaRPr lang="fr-FR" altLang="fr-FR" sz="3200" b="1">
              <a:solidFill>
                <a:srgbClr val="C00000"/>
              </a:solidFill>
              <a:cs typeface="Sultan Medium" pitchFamily="2" charset="-78"/>
            </a:endParaRPr>
          </a:p>
        </p:txBody>
      </p:sp>
      <p:sp>
        <p:nvSpPr>
          <p:cNvPr id="7174" name="Rectangle 10" descr="Papier lettre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967586" y="4592263"/>
            <a:ext cx="7143800" cy="630238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altLang="fr-FR" sz="3200" b="1">
                <a:cs typeface="Sultan Medium" pitchFamily="2" charset="-78"/>
              </a:rPr>
              <a:t> </a:t>
            </a:r>
            <a:r>
              <a:rPr lang="ar-SA" altLang="fr-FR" sz="3200" b="1">
                <a:solidFill>
                  <a:schemeClr val="accent1"/>
                </a:solidFill>
                <a:cs typeface="Sultan Medium" pitchFamily="2" charset="-78"/>
              </a:rPr>
              <a:t>رابعا</a:t>
            </a:r>
            <a:r>
              <a:rPr lang="ar-SA" altLang="fr-FR" sz="3200" b="1">
                <a:cs typeface="Sultan Medium" pitchFamily="2" charset="-78"/>
              </a:rPr>
              <a:t> : </a:t>
            </a:r>
            <a:r>
              <a:rPr lang="ar-MA" altLang="fr-FR" sz="3200" b="1">
                <a:solidFill>
                  <a:srgbClr val="C00000"/>
                </a:solidFill>
                <a:cs typeface="Sultan Medium" pitchFamily="2" charset="-78"/>
              </a:rPr>
              <a:t>شروط تحرير النسخ</a:t>
            </a:r>
            <a:endParaRPr lang="fr-FR" altLang="fr-FR" sz="3200" b="1">
              <a:solidFill>
                <a:srgbClr val="C00000"/>
              </a:solidFill>
              <a:cs typeface="Sultan Medium" pitchFamily="2" charset="-78"/>
            </a:endParaRPr>
          </a:p>
        </p:txBody>
      </p:sp>
      <p:sp>
        <p:nvSpPr>
          <p:cNvPr id="9" name="Rectangle 10" descr="Papier lettre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967586" y="5372877"/>
            <a:ext cx="7143800" cy="630238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altLang="fr-FR" sz="3200" b="1">
                <a:cs typeface="Sultan Medium" pitchFamily="2" charset="-78"/>
              </a:rPr>
              <a:t> </a:t>
            </a:r>
            <a:r>
              <a:rPr lang="ar-MA" altLang="fr-FR" sz="3200" b="1">
                <a:solidFill>
                  <a:schemeClr val="accent1"/>
                </a:solidFill>
                <a:cs typeface="Sultan Medium" pitchFamily="2" charset="-78"/>
              </a:rPr>
              <a:t>خامسا</a:t>
            </a:r>
            <a:r>
              <a:rPr lang="ar-SA" altLang="fr-FR" sz="3200" b="1">
                <a:cs typeface="Sultan Medium" pitchFamily="2" charset="-78"/>
              </a:rPr>
              <a:t>: </a:t>
            </a:r>
            <a:r>
              <a:rPr lang="ar-MA" altLang="fr-FR" sz="3200" b="1">
                <a:solidFill>
                  <a:srgbClr val="C00000"/>
                </a:solidFill>
                <a:cs typeface="Sultan Medium" pitchFamily="2" charset="-78"/>
              </a:rPr>
              <a:t>مقارنة بين الأصل و النسخة المستخرجة</a:t>
            </a:r>
            <a:endParaRPr lang="fr-FR" altLang="fr-FR" sz="3200" b="1">
              <a:solidFill>
                <a:srgbClr val="C00000"/>
              </a:solidFill>
              <a:cs typeface="Sultan Medium" pitchFamily="2" charset="-78"/>
            </a:endParaRPr>
          </a:p>
        </p:txBody>
      </p:sp>
      <p:sp>
        <p:nvSpPr>
          <p:cNvPr id="11" name="Rectangle 7" descr="Papier lettre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766" y="16724"/>
            <a:ext cx="9144000" cy="844551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altLang="fr-FR" sz="1400" b="1" dirty="0">
                <a:cs typeface="Sultan Medium" pitchFamily="2" charset="-78"/>
              </a:rPr>
              <a:t> </a:t>
            </a:r>
            <a:r>
              <a:rPr lang="ar-MA" altLang="fr-FR" sz="1400" b="1" dirty="0">
                <a:solidFill>
                  <a:schemeClr val="accent1"/>
                </a:solidFill>
                <a:cs typeface="Sultan Medium" pitchFamily="2" charset="-78"/>
              </a:rPr>
              <a:t>التوثيق العدلي ـــــــــــــــــــــــــــــــــــــــــــــــــــــــــــــــــــــــــــــــــــــــــــــــــــــــــــــــــــــــــــــــــــــ   ا</a:t>
            </a:r>
            <a:r>
              <a:rPr lang="ar-MA" altLang="fr-FR" sz="1400" b="1" dirty="0">
                <a:cs typeface="Sultan Medium" pitchFamily="2" charset="-78"/>
              </a:rPr>
              <a:t>ستخراج نسخ الرسوم العدلية</a:t>
            </a:r>
            <a:endParaRPr lang="fr-FR" altLang="fr-FR" sz="1400" b="1" dirty="0">
              <a:solidFill>
                <a:srgbClr val="C00000"/>
              </a:solidFill>
              <a:cs typeface="Sultan Medium" pitchFamily="2" charset="-78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  <p:bldP spid="7174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br>
              <a:rPr lang="fr-FR" altLang="fr-FR"/>
            </a:br>
            <a:endParaRPr lang="fr-FR" altLang="fr-FR"/>
          </a:p>
        </p:txBody>
      </p:sp>
      <p:sp>
        <p:nvSpPr>
          <p:cNvPr id="8196" name="Bouton d'action : Précédent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500813"/>
            <a:ext cx="857250" cy="357187"/>
          </a:xfrm>
          <a:prstGeom prst="actionButtonBackPrevious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MA" altLang="fr-FR"/>
          </a:p>
        </p:txBody>
      </p:sp>
      <p:pic>
        <p:nvPicPr>
          <p:cNvPr id="8200" name="Picture 8" descr="D:\KAMAL 2010 2009\COURE\TAWTHIKK\TAWTHIKK     ARCHIVE\وثائق وعقود\صور عقود ترودانت\استخراج النسخ\نسخة  عقد  بي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1868488"/>
            <a:ext cx="5024437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 descr="Papier lettre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2875" y="999410"/>
            <a:ext cx="8715375" cy="803264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1"/>
            <a:r>
              <a:rPr lang="ar-MA" altLang="fr-FR" sz="2000" b="1" dirty="0">
                <a:cs typeface="Sultan Medium" pitchFamily="2" charset="-78"/>
              </a:rPr>
              <a:t>إعطاء نسخ الشهادات العدلية المضمنة في سجلات التضمين </a:t>
            </a:r>
            <a:r>
              <a:rPr lang="ar-MA" altLang="fr-FR" sz="2000" b="1" dirty="0">
                <a:solidFill>
                  <a:srgbClr val="0070C0"/>
                </a:solidFill>
                <a:cs typeface="Sultan Medium" pitchFamily="2" charset="-78"/>
              </a:rPr>
              <a:t>لأربابها</a:t>
            </a:r>
            <a:r>
              <a:rPr lang="ar-MA" altLang="fr-FR" sz="2000" b="1" dirty="0">
                <a:cs typeface="Sultan Medium" pitchFamily="2" charset="-78"/>
              </a:rPr>
              <a:t> </a:t>
            </a:r>
            <a:r>
              <a:rPr lang="ar-MA" altLang="fr-FR" sz="2000" b="1" dirty="0" err="1">
                <a:cs typeface="Sultan Medium" pitchFamily="2" charset="-78"/>
              </a:rPr>
              <a:t>أول</a:t>
            </a:r>
            <a:r>
              <a:rPr lang="ar-MA" altLang="fr-FR" sz="2000" b="1" dirty="0" err="1">
                <a:solidFill>
                  <a:srgbClr val="0070C0"/>
                </a:solidFill>
                <a:cs typeface="Sultan Medium" pitchFamily="2" charset="-78"/>
              </a:rPr>
              <a:t>ذوي</a:t>
            </a:r>
            <a:r>
              <a:rPr lang="ar-MA" altLang="fr-FR" sz="2000" b="1" dirty="0">
                <a:solidFill>
                  <a:srgbClr val="0070C0"/>
                </a:solidFill>
                <a:cs typeface="Sultan Medium" pitchFamily="2" charset="-78"/>
              </a:rPr>
              <a:t> الحقوق </a:t>
            </a:r>
            <a:r>
              <a:rPr lang="ar-MA" altLang="fr-FR" sz="2000" b="1" dirty="0">
                <a:cs typeface="Sultan Medium" pitchFamily="2" charset="-78"/>
              </a:rPr>
              <a:t>أو </a:t>
            </a:r>
            <a:r>
              <a:rPr lang="ar-MA" altLang="fr-FR" sz="2000" b="1" dirty="0" err="1">
                <a:solidFill>
                  <a:srgbClr val="0070C0"/>
                </a:solidFill>
                <a:cs typeface="Sultan Medium" pitchFamily="2" charset="-78"/>
              </a:rPr>
              <a:t>للأغيار</a:t>
            </a:r>
            <a:r>
              <a:rPr lang="ar-MA" altLang="fr-FR" sz="2000" b="1" dirty="0">
                <a:cs typeface="Sultan Medium" pitchFamily="2" charset="-78"/>
              </a:rPr>
              <a:t> وفق مسطرة </a:t>
            </a:r>
            <a:r>
              <a:rPr lang="ar-MA" altLang="fr-FR" sz="2000" b="1" dirty="0" err="1">
                <a:cs typeface="Sultan Medium" pitchFamily="2" charset="-78"/>
              </a:rPr>
              <a:t>وشروط </a:t>
            </a:r>
            <a:r>
              <a:rPr lang="ar-MA" altLang="fr-FR" sz="2000" b="1" dirty="0">
                <a:cs typeface="Sultan Medium" pitchFamily="2" charset="-78"/>
              </a:rPr>
              <a:t>.</a:t>
            </a:r>
            <a:r>
              <a:rPr lang="ar-MA" altLang="fr-FR" sz="2000" b="1" dirty="0" err="1">
                <a:cs typeface="Sultan Medium" pitchFamily="2" charset="-78"/>
              </a:rPr>
              <a:t>النساخة.</a:t>
            </a:r>
            <a:endParaRPr lang="fr-FR" altLang="fr-FR" sz="2000" dirty="0">
              <a:cs typeface="Sultan Medium" pitchFamily="2" charset="-78"/>
            </a:endParaRPr>
          </a:p>
        </p:txBody>
      </p:sp>
      <p:sp>
        <p:nvSpPr>
          <p:cNvPr id="8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766" y="16724"/>
            <a:ext cx="9144000" cy="844551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altLang="fr-FR" sz="1400" b="1" dirty="0">
                <a:cs typeface="Sultan Medium" pitchFamily="2" charset="-78"/>
              </a:rPr>
              <a:t> </a:t>
            </a:r>
            <a:r>
              <a:rPr lang="ar-MA" altLang="fr-FR" sz="1400" b="1" dirty="0">
                <a:solidFill>
                  <a:schemeClr val="accent1"/>
                </a:solidFill>
                <a:cs typeface="Sultan Medium" pitchFamily="2" charset="-78"/>
              </a:rPr>
              <a:t>التوثيق العدلي ـــــــــــــــــــــــــــــــــــــــــــــــــــــــــــــــــــــــــــــــــــــــــــــــــــــــــــــــــــــــــــــــــــــ   ا</a:t>
            </a:r>
            <a:r>
              <a:rPr lang="ar-MA" altLang="fr-FR" sz="1400" b="1" dirty="0">
                <a:cs typeface="Sultan Medium" pitchFamily="2" charset="-78"/>
              </a:rPr>
              <a:t>ستخراج نسخ الرسوم العدلية</a:t>
            </a:r>
          </a:p>
          <a:p>
            <a:pPr rtl="1"/>
            <a:r>
              <a:rPr lang="ar-MA" altLang="fr-FR" sz="1400" b="1" dirty="0">
                <a:solidFill>
                  <a:srgbClr val="0070C0"/>
                </a:solidFill>
                <a:cs typeface="Sultan Medium" pitchFamily="2" charset="-78"/>
              </a:rPr>
              <a:t>أولا</a:t>
            </a:r>
            <a:r>
              <a:rPr lang="ar-MA" altLang="fr-FR" sz="1400" b="1" dirty="0">
                <a:solidFill>
                  <a:srgbClr val="C00000"/>
                </a:solidFill>
                <a:cs typeface="Sultan Medium" pitchFamily="2" charset="-78"/>
              </a:rPr>
              <a:t> : مفهوم استخراج النسخ</a:t>
            </a:r>
            <a:endParaRPr lang="fr-FR" altLang="fr-FR" sz="1400" b="1" dirty="0">
              <a:solidFill>
                <a:srgbClr val="C00000"/>
              </a:solidFill>
              <a:cs typeface="Sultan Medium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4313" y="1428750"/>
            <a:ext cx="8786812" cy="7143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rtl="1"/>
            <a:r>
              <a:rPr lang="ar-MA" altLang="fr-FR" sz="2400" b="1">
                <a:solidFill>
                  <a:srgbClr val="FFFF66"/>
                </a:solidFill>
                <a:cs typeface="Sultan Medium" pitchFamily="2" charset="-78"/>
              </a:rPr>
              <a:t>تسلم نسخ الشهادات لأصحابها ولذوي الحقوق ولغيرهما، وفق المسطرة التالية :</a:t>
            </a:r>
            <a:endParaRPr lang="fr-FR" altLang="fr-FR" sz="2400">
              <a:solidFill>
                <a:srgbClr val="FFFF66"/>
              </a:solidFill>
              <a:cs typeface="Sultan Medium" pitchFamily="2" charset="-78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429125" y="2497135"/>
            <a:ext cx="4051300" cy="5715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ar-MA" sz="2400" b="1" dirty="0">
                <a:solidFill>
                  <a:schemeClr val="tx1"/>
                </a:solidFill>
                <a:cs typeface="Sultan Medium" pitchFamily="2" charset="-78"/>
              </a:rPr>
              <a:t>طلب كتابي</a:t>
            </a:r>
            <a:r>
              <a:rPr lang="fr-FR" sz="2400" b="1" dirty="0">
                <a:solidFill>
                  <a:schemeClr val="tx1"/>
                </a:solidFill>
                <a:cs typeface="Sultan Medium" pitchFamily="2" charset="-78"/>
              </a:rPr>
              <a:t>  </a:t>
            </a:r>
            <a:r>
              <a:rPr lang="ar-MA" sz="2400" b="1" dirty="0">
                <a:solidFill>
                  <a:schemeClr val="tx1"/>
                </a:solidFill>
                <a:cs typeface="Sultan Medium" pitchFamily="2" charset="-78"/>
              </a:rPr>
              <a:t> وفق نموذج  :</a:t>
            </a:r>
            <a:endParaRPr lang="fr-FR" sz="2400" b="1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429125" y="4560899"/>
            <a:ext cx="4051300" cy="5715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400" b="1" dirty="0">
                <a:solidFill>
                  <a:schemeClr val="tx1"/>
                </a:solidFill>
                <a:cs typeface="Sultan Medium" pitchFamily="2" charset="-78"/>
              </a:rPr>
              <a:t>أمر كتابي معلل : </a:t>
            </a:r>
            <a:endParaRPr lang="fr-FR" sz="2400" b="1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14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3825" y="3327407"/>
            <a:ext cx="8877300" cy="10302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92288" indent="-1792288" algn="just" rtl="1"/>
            <a:r>
              <a:rPr lang="ar-MA" altLang="fr-FR" sz="2400" b="1">
                <a:cs typeface="Sultan Medium" pitchFamily="2" charset="-78"/>
              </a:rPr>
              <a:t>يؤشر عليه القاضي المكلف بالتوثيق إذا تعلق الأمر بأصحاب هذه الشهادات أو ذوي حقوقهم.</a:t>
            </a:r>
            <a:endParaRPr lang="fr-FR" altLang="fr-FR" sz="2400">
              <a:cs typeface="Sultan Medium" pitchFamily="2" charset="-78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478838" y="2500310"/>
            <a:ext cx="64293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ultan Medium" pitchFamily="2" charset="-78"/>
              </a:rPr>
              <a:t>1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  <a:cs typeface="Sultan Medium" pitchFamily="2" charset="-78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8488363" y="4572012"/>
            <a:ext cx="64293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ultan Medium" pitchFamily="2" charset="-78"/>
              </a:rPr>
              <a:t>2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  <a:cs typeface="Sultan Medium" pitchFamily="2" charset="-78"/>
            </a:endParaRPr>
          </a:p>
        </p:txBody>
      </p:sp>
      <p:sp>
        <p:nvSpPr>
          <p:cNvPr id="21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3825" y="5446733"/>
            <a:ext cx="8877300" cy="8397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1"/>
            <a:r>
              <a:rPr lang="ar-MA" altLang="fr-FR" sz="2000" b="1" dirty="0">
                <a:cs typeface="Sultan Medium" pitchFamily="2" charset="-78"/>
              </a:rPr>
              <a:t>يصدره القاضي المكلف بالتوثيق؛ إذا لم يتعلق الأمر بأصحاب الشهادة وبذوي الحقوق.</a:t>
            </a:r>
            <a:endParaRPr lang="fr-FR" altLang="fr-FR" sz="2000" b="1" dirty="0">
              <a:cs typeface="Sultan Medium" pitchFamily="2" charset="-78"/>
            </a:endParaRPr>
          </a:p>
        </p:txBody>
      </p:sp>
      <p:sp>
        <p:nvSpPr>
          <p:cNvPr id="15" name="Rectangle 14" descr="Papier lettre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5766" y="64022"/>
            <a:ext cx="9144000" cy="844551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altLang="fr-FR" sz="1400" b="1" dirty="0">
                <a:cs typeface="Sultan Medium" pitchFamily="2" charset="-78"/>
              </a:rPr>
              <a:t> </a:t>
            </a:r>
            <a:r>
              <a:rPr lang="ar-MA" altLang="fr-FR" sz="1400" b="1" dirty="0">
                <a:solidFill>
                  <a:schemeClr val="accent1"/>
                </a:solidFill>
                <a:cs typeface="Sultan Medium" pitchFamily="2" charset="-78"/>
              </a:rPr>
              <a:t>التوثيق العدلي ـــــــــــــــــــــــــــــــــــــــــــــــــــــــــــــــــــــــــــــــــــــــــــــــــــــــــــــــــــــــــــــــــــــ   ا</a:t>
            </a:r>
            <a:r>
              <a:rPr lang="ar-MA" altLang="fr-FR" sz="1400" b="1" dirty="0">
                <a:cs typeface="Sultan Medium" pitchFamily="2" charset="-78"/>
              </a:rPr>
              <a:t>ستخراج نسخ الرسوم العدلية</a:t>
            </a:r>
          </a:p>
          <a:p>
            <a:pPr rtl="1"/>
            <a:r>
              <a:rPr lang="ar-MA" altLang="fr-FR" sz="1400" b="1" dirty="0">
                <a:solidFill>
                  <a:srgbClr val="0070C0"/>
                </a:solidFill>
                <a:cs typeface="Sultan Medium" pitchFamily="2" charset="-78"/>
              </a:rPr>
              <a:t>ثالثا </a:t>
            </a:r>
            <a:r>
              <a:rPr lang="ar-MA" altLang="fr-FR" sz="1400" b="1" dirty="0">
                <a:solidFill>
                  <a:srgbClr val="C00000"/>
                </a:solidFill>
                <a:cs typeface="Sultan Medium" pitchFamily="2" charset="-78"/>
              </a:rPr>
              <a:t>: مسطرة استخراج النسخ</a:t>
            </a:r>
            <a:endParaRPr lang="fr-FR" altLang="fr-FR" sz="1400" b="1" dirty="0">
              <a:solidFill>
                <a:srgbClr val="C00000"/>
              </a:solidFill>
              <a:cs typeface="Sultan Medium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4313" y="1428750"/>
            <a:ext cx="8786812" cy="7143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1"/>
            <a:r>
              <a:rPr lang="ar-MA" altLang="fr-FR" sz="2400" b="1" dirty="0">
                <a:solidFill>
                  <a:srgbClr val="FFFF66"/>
                </a:solidFill>
                <a:cs typeface="Sultan Medium" pitchFamily="2" charset="-78"/>
              </a:rPr>
              <a:t>لا تستخرج نسخ الشهادات إلا بتوفر الشرطين التاليين :</a:t>
            </a:r>
            <a:endParaRPr lang="fr-FR" altLang="fr-FR" sz="2400" dirty="0">
              <a:solidFill>
                <a:srgbClr val="FFFF66"/>
              </a:solidFill>
              <a:cs typeface="Sultan Medium" pitchFamily="2" charset="-78"/>
            </a:endParaRPr>
          </a:p>
        </p:txBody>
      </p:sp>
      <p:sp>
        <p:nvSpPr>
          <p:cNvPr id="24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3825" y="2198688"/>
            <a:ext cx="8877300" cy="13731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22300" indent="96838" algn="just" defTabSz="255588" rtl="1"/>
            <a:r>
              <a:rPr lang="ar-MA" altLang="fr-FR" sz="2400" b="1">
                <a:cs typeface="Sultan Medium" pitchFamily="2" charset="-78"/>
              </a:rPr>
              <a:t>ـ </a:t>
            </a:r>
            <a:r>
              <a:rPr lang="ar-MA" altLang="fr-FR" sz="2400" b="1">
                <a:solidFill>
                  <a:srgbClr val="FF0000"/>
                </a:solidFill>
                <a:cs typeface="Sultan Medium" pitchFamily="2" charset="-78"/>
              </a:rPr>
              <a:t>أن تكون الشهادة مضمنة </a:t>
            </a:r>
            <a:r>
              <a:rPr lang="ar-MA" altLang="fr-FR" sz="2400" b="1">
                <a:cs typeface="Sultan Medium" pitchFamily="2" charset="-78"/>
              </a:rPr>
              <a:t>: بسجلات التضمين ، أو من النظائر المحفوظة بصفة قانونية بكتابة الضبط خلال فترة نظام النظائر من فاتح يوليو 1983 إلى 16 يونيو 1993. </a:t>
            </a:r>
            <a:endParaRPr lang="fr-FR" altLang="fr-FR" sz="2400">
              <a:cs typeface="Sultan Medium" pitchFamily="2" charset="-78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8332788" y="2333625"/>
            <a:ext cx="64293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7950" y="3910013"/>
            <a:ext cx="8877300" cy="94456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22300" indent="96838" algn="just" defTabSz="255588" rtl="1"/>
            <a:r>
              <a:rPr lang="ar-MA" altLang="fr-FR" sz="2400" b="1">
                <a:cs typeface="Sultan Medium" pitchFamily="2" charset="-78"/>
              </a:rPr>
              <a:t>ـ </a:t>
            </a:r>
            <a:r>
              <a:rPr lang="ar-MA" altLang="fr-FR" sz="2400" b="1">
                <a:solidFill>
                  <a:srgbClr val="FF0000"/>
                </a:solidFill>
                <a:cs typeface="Sultan Medium" pitchFamily="2" charset="-78"/>
              </a:rPr>
              <a:t>أن تكون الشهادة مذيلة </a:t>
            </a:r>
            <a:r>
              <a:rPr lang="ar-MA" altLang="fr-FR" sz="2400" b="1">
                <a:cs typeface="Sultan Medium" pitchFamily="2" charset="-78"/>
              </a:rPr>
              <a:t>: بتوقيع عدليها ، وخطاب القاضي المكلف .</a:t>
            </a:r>
            <a:r>
              <a:rPr lang="ar-MA" altLang="fr-FR" sz="2400" b="1" baseline="30000">
                <a:cs typeface="Sultan Medium" pitchFamily="2" charset="-78"/>
              </a:rPr>
              <a:t> </a:t>
            </a:r>
            <a:endParaRPr lang="fr-FR" altLang="fr-FR" sz="2400">
              <a:cs typeface="Sultan Medium" pitchFamily="2" charset="-78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8316913" y="4068763"/>
            <a:ext cx="64293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143250" y="5072063"/>
            <a:ext cx="2500313" cy="642937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4000" dirty="0">
                <a:solidFill>
                  <a:srgbClr val="C00000"/>
                </a:solidFill>
                <a:cs typeface="PT Bold Dusky" pitchFamily="2" charset="-78"/>
              </a:rPr>
              <a:t>تنبيـه</a:t>
            </a:r>
            <a:endParaRPr lang="fr-FR" sz="4000" dirty="0">
              <a:solidFill>
                <a:srgbClr val="C00000"/>
              </a:solidFill>
              <a:cs typeface="PT Bold Dusky" pitchFamily="2" charset="-78"/>
            </a:endParaRPr>
          </a:p>
        </p:txBody>
      </p:sp>
      <p:sp>
        <p:nvSpPr>
          <p:cNvPr id="11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42938" y="5929313"/>
            <a:ext cx="7715250" cy="7143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rtl="1"/>
            <a:r>
              <a:rPr lang="ar-MA" altLang="fr-FR" sz="2600" b="1">
                <a:solidFill>
                  <a:srgbClr val="FFFF66"/>
                </a:solidFill>
              </a:rPr>
              <a:t>متى تخلف الشرطان معا أو أحدهما فتستخرج وفق المسطرة التالية :</a:t>
            </a:r>
            <a:endParaRPr lang="fr-FR" altLang="fr-FR" sz="2600">
              <a:solidFill>
                <a:srgbClr val="FFFF66"/>
              </a:solidFill>
            </a:endParaRPr>
          </a:p>
        </p:txBody>
      </p:sp>
      <p:sp>
        <p:nvSpPr>
          <p:cNvPr id="12" name="Rectangle 11" descr="Papier lettre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5766" y="16724"/>
            <a:ext cx="9144000" cy="844551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altLang="fr-FR" sz="1400" b="1" dirty="0">
                <a:cs typeface="Sultan Medium" pitchFamily="2" charset="-78"/>
              </a:rPr>
              <a:t> </a:t>
            </a:r>
            <a:r>
              <a:rPr lang="ar-MA" altLang="fr-FR" sz="1400" b="1" dirty="0">
                <a:solidFill>
                  <a:schemeClr val="accent1"/>
                </a:solidFill>
                <a:cs typeface="Sultan Medium" pitchFamily="2" charset="-78"/>
              </a:rPr>
              <a:t>التوثيق العدلي ـــــــــــــــــــــــــــــــــــــــــــــــــــــــــــــــــــــــــــــــــــــــــــــــــــــــــــــــــــــــــــــــــــــ   ا</a:t>
            </a:r>
            <a:r>
              <a:rPr lang="ar-MA" altLang="fr-FR" sz="1400" b="1" dirty="0">
                <a:cs typeface="Sultan Medium" pitchFamily="2" charset="-78"/>
              </a:rPr>
              <a:t>ستخراج نسخ الرسوم العدلية</a:t>
            </a:r>
          </a:p>
          <a:p>
            <a:pPr rtl="1"/>
            <a:r>
              <a:rPr lang="ar-MA" altLang="fr-FR" sz="1600" b="1" dirty="0">
                <a:solidFill>
                  <a:srgbClr val="0070C0"/>
                </a:solidFill>
                <a:cs typeface="Sultan Medium" pitchFamily="2" charset="-78"/>
              </a:rPr>
              <a:t>ثالثا </a:t>
            </a:r>
            <a:r>
              <a:rPr lang="ar-MA" altLang="fr-FR" sz="1600" b="1" dirty="0">
                <a:solidFill>
                  <a:srgbClr val="C00000"/>
                </a:solidFill>
                <a:cs typeface="Sultan Medium" pitchFamily="2" charset="-78"/>
              </a:rPr>
              <a:t>: شروط الأصل المستخرجة منه النسخ</a:t>
            </a:r>
            <a:endParaRPr lang="fr-FR" altLang="fr-FR" sz="1600" b="1" dirty="0">
              <a:solidFill>
                <a:srgbClr val="C00000"/>
              </a:solidFill>
              <a:cs typeface="Sultan Medium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357188" y="720725"/>
            <a:ext cx="8123237" cy="5715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400" b="1" dirty="0">
                <a:solidFill>
                  <a:schemeClr val="tx1"/>
                </a:solidFill>
                <a:cs typeface="Sultan Medium" pitchFamily="2" charset="-78"/>
              </a:rPr>
              <a:t>الشهادة مضمنة وموقعة من العدلين وغير مخاطب عليها من طرف القاضي :</a:t>
            </a:r>
            <a:endParaRPr lang="fr-FR" sz="2400" b="1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478838" y="723900"/>
            <a:ext cx="64293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6838" y="1357298"/>
            <a:ext cx="8877300" cy="115143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b="1" dirty="0">
                <a:solidFill>
                  <a:srgbClr val="FF0000"/>
                </a:solidFill>
                <a:cs typeface="Sultan Medium" pitchFamily="2" charset="-78"/>
              </a:rPr>
              <a:t>. </a:t>
            </a:r>
            <a:r>
              <a:rPr lang="ar-MA" altLang="fr-FR" b="1" dirty="0">
                <a:solidFill>
                  <a:srgbClr val="0070C0"/>
                </a:solidFill>
                <a:cs typeface="Sultan Medium" pitchFamily="2" charset="-78"/>
              </a:rPr>
              <a:t>يخاطب عليها القاضي </a:t>
            </a:r>
            <a:r>
              <a:rPr lang="ar-MA" altLang="fr-FR" b="1" dirty="0">
                <a:cs typeface="Sultan Medium" pitchFamily="2" charset="-78"/>
              </a:rPr>
              <a:t>: بالصفة التي يحملها أو التي كانت له إبان تكليفه بالتوثيق، والمرتبطة بتصفية الأشغال الواجبة عليه قبل الانتقال أو الاستقالة أو التقاعد أو العزل أو نحو ذلك .</a:t>
            </a:r>
            <a:endParaRPr lang="fr-FR" altLang="fr-FR" dirty="0">
              <a:cs typeface="Sultan Medium" pitchFamily="2" charset="-78"/>
            </a:endParaRPr>
          </a:p>
        </p:txBody>
      </p:sp>
      <p:sp>
        <p:nvSpPr>
          <p:cNvPr id="10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0013" y="2511398"/>
            <a:ext cx="8877300" cy="113362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b="1" dirty="0" err="1">
                <a:solidFill>
                  <a:srgbClr val="FF0000"/>
                </a:solidFill>
                <a:cs typeface="Sultan Medium" pitchFamily="2" charset="-78"/>
              </a:rPr>
              <a:t>.</a:t>
            </a:r>
            <a:r>
              <a:rPr lang="ar-MA" altLang="fr-FR" b="1" dirty="0">
                <a:solidFill>
                  <a:srgbClr val="FF0000"/>
                </a:solidFill>
                <a:cs typeface="Sultan Medium" pitchFamily="2" charset="-78"/>
              </a:rPr>
              <a:t> </a:t>
            </a:r>
            <a:r>
              <a:rPr lang="ar-MA" altLang="fr-FR" b="1" dirty="0">
                <a:solidFill>
                  <a:srgbClr val="0070C0"/>
                </a:solidFill>
                <a:cs typeface="Sultan Medium" pitchFamily="2" charset="-78"/>
              </a:rPr>
              <a:t>إن حصل للقاضي </a:t>
            </a:r>
            <a:r>
              <a:rPr lang="ar-MA" altLang="fr-FR" b="1" dirty="0" err="1">
                <a:solidFill>
                  <a:srgbClr val="0070C0"/>
                </a:solidFill>
                <a:cs typeface="Sultan Medium" pitchFamily="2" charset="-78"/>
              </a:rPr>
              <a:t>مانع </a:t>
            </a:r>
            <a:r>
              <a:rPr lang="ar-MA" altLang="fr-FR" b="1" dirty="0">
                <a:solidFill>
                  <a:srgbClr val="FF0000"/>
                </a:solidFill>
                <a:cs typeface="Sultan Medium" pitchFamily="2" charset="-78"/>
              </a:rPr>
              <a:t>: </a:t>
            </a:r>
            <a:r>
              <a:rPr lang="ar-MA" altLang="fr-FR" b="1" dirty="0" err="1">
                <a:cs typeface="Sultan Medium" pitchFamily="2" charset="-78"/>
              </a:rPr>
              <a:t>والعدلان</a:t>
            </a:r>
            <a:r>
              <a:rPr lang="ar-MA" altLang="fr-FR" b="1" dirty="0">
                <a:cs typeface="Sultan Medium" pitchFamily="2" charset="-78"/>
              </a:rPr>
              <a:t> ما زالا على قيد الحياة، أكدا وجوبا شهادتهما بالصفة التي يحملانها أو التي كانت لهما أمام القاضي الحالي </a:t>
            </a:r>
            <a:r>
              <a:rPr lang="ar-MA" altLang="fr-FR" b="1" dirty="0" err="1">
                <a:cs typeface="Sultan Medium" pitchFamily="2" charset="-78"/>
              </a:rPr>
              <a:t>بطرة</a:t>
            </a:r>
            <a:r>
              <a:rPr lang="ar-MA" altLang="fr-FR" b="1" dirty="0">
                <a:cs typeface="Sultan Medium" pitchFamily="2" charset="-78"/>
              </a:rPr>
              <a:t> الشهادة </a:t>
            </a:r>
            <a:r>
              <a:rPr lang="ar-MA" altLang="fr-FR" b="1" dirty="0" err="1">
                <a:cs typeface="Sultan Medium" pitchFamily="2" charset="-78"/>
              </a:rPr>
              <a:t>بلفظة: </a:t>
            </a:r>
            <a:r>
              <a:rPr lang="ar-MA" altLang="fr-FR" b="1" dirty="0">
                <a:cs typeface="Sultan Medium" pitchFamily="2" charset="-78"/>
              </a:rPr>
              <a:t>"نؤكدها" مع التوقيع والتاريخ، ويتم الخطاب عليها من طرفه بعد مراقبتها والتأكد من سلامتها.</a:t>
            </a:r>
            <a:endParaRPr lang="fr-FR" altLang="fr-FR" dirty="0">
              <a:cs typeface="Sultan Medium" pitchFamily="2" charset="-78"/>
            </a:endParaRPr>
          </a:p>
        </p:txBody>
      </p:sp>
      <p:sp>
        <p:nvSpPr>
          <p:cNvPr id="11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6838" y="3789985"/>
            <a:ext cx="8877300" cy="85433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b="1" dirty="0">
                <a:solidFill>
                  <a:srgbClr val="FF0000"/>
                </a:solidFill>
                <a:cs typeface="Sultan Medium" pitchFamily="2" charset="-78"/>
              </a:rPr>
              <a:t>.</a:t>
            </a:r>
            <a:r>
              <a:rPr lang="ar-MA" altLang="fr-FR" b="1" dirty="0">
                <a:solidFill>
                  <a:srgbClr val="0070C0"/>
                </a:solidFill>
                <a:cs typeface="Sultan Medium" pitchFamily="2" charset="-78"/>
              </a:rPr>
              <a:t> إذا عاق </a:t>
            </a:r>
            <a:r>
              <a:rPr lang="ar-MA" altLang="fr-FR" b="1" dirty="0" err="1">
                <a:solidFill>
                  <a:srgbClr val="0070C0"/>
                </a:solidFill>
                <a:cs typeface="Sultan Medium" pitchFamily="2" charset="-78"/>
              </a:rPr>
              <a:t>العدلين</a:t>
            </a:r>
            <a:r>
              <a:rPr lang="ar-MA" altLang="fr-FR" b="1" dirty="0">
                <a:solidFill>
                  <a:srgbClr val="0070C0"/>
                </a:solidFill>
                <a:cs typeface="Sultan Medium" pitchFamily="2" charset="-78"/>
              </a:rPr>
              <a:t> أو أحدهما عائق عن تأكيد شهادتهما </a:t>
            </a:r>
            <a:r>
              <a:rPr lang="ar-MA" altLang="fr-FR" b="1" dirty="0">
                <a:cs typeface="Sultan Medium" pitchFamily="2" charset="-78"/>
              </a:rPr>
              <a:t>: تُسلك مسطرة التعريف .</a:t>
            </a:r>
            <a:endParaRPr lang="fr-FR" altLang="fr-FR" dirty="0">
              <a:cs typeface="Sultan Medium" pitchFamily="2" charset="-78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42875" y="4738792"/>
            <a:ext cx="8359775" cy="949796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1">
              <a:defRPr/>
            </a:pPr>
            <a:r>
              <a:rPr lang="ar-MA" sz="2000" b="1" dirty="0">
                <a:solidFill>
                  <a:schemeClr val="tx1"/>
                </a:solidFill>
                <a:cs typeface="Sultan Medium" pitchFamily="2" charset="-78"/>
              </a:rPr>
              <a:t>الشهادة المتلقاة في كناش الجيب أو مذكرة الحفظ وتعذر استخراج نسختها من سجلات التضمين أو من النظائر المحفوظة، </a:t>
            </a:r>
            <a:r>
              <a:rPr lang="ar-MA" sz="2000" b="1" dirty="0" err="1">
                <a:solidFill>
                  <a:schemeClr val="tx1"/>
                </a:solidFill>
                <a:cs typeface="Sultan Medium" pitchFamily="2" charset="-78"/>
              </a:rPr>
              <a:t>والعدلان</a:t>
            </a:r>
            <a:r>
              <a:rPr lang="ar-MA" sz="2000" b="1" dirty="0">
                <a:solidFill>
                  <a:schemeClr val="tx1"/>
                </a:solidFill>
                <a:cs typeface="Sultan Medium" pitchFamily="2" charset="-78"/>
              </a:rPr>
              <a:t> ما زالا منتصبين بمكان </a:t>
            </a:r>
            <a:r>
              <a:rPr lang="ar-MA" sz="2000" b="1" dirty="0" err="1">
                <a:solidFill>
                  <a:schemeClr val="tx1"/>
                </a:solidFill>
                <a:cs typeface="Sultan Medium" pitchFamily="2" charset="-78"/>
              </a:rPr>
              <a:t>الاشهاد</a:t>
            </a:r>
            <a:r>
              <a:rPr lang="ar-MA" sz="2000" b="1" dirty="0">
                <a:solidFill>
                  <a:schemeClr val="tx1"/>
                </a:solidFill>
                <a:cs typeface="Sultan Medium" pitchFamily="2" charset="-78"/>
              </a:rPr>
              <a:t> .</a:t>
            </a:r>
            <a:endParaRPr lang="fr-FR" sz="2000" b="1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501063" y="4860530"/>
            <a:ext cx="64293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2238" y="5786454"/>
            <a:ext cx="8877300" cy="989501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rtl="1">
              <a:buFont typeface="Wingdings" pitchFamily="2" charset="2"/>
              <a:buChar char="v"/>
            </a:pPr>
            <a:r>
              <a:rPr lang="ar-MA" altLang="fr-FR" b="1" dirty="0">
                <a:cs typeface="Sultan Medium" pitchFamily="2" charset="-78"/>
              </a:rPr>
              <a:t>. </a:t>
            </a:r>
            <a:r>
              <a:rPr lang="ar-MA" altLang="fr-FR" b="1" dirty="0">
                <a:solidFill>
                  <a:srgbClr val="0070C0"/>
                </a:solidFill>
                <a:cs typeface="Sultan Medium" pitchFamily="2" charset="-78"/>
              </a:rPr>
              <a:t>أعاد </a:t>
            </a:r>
            <a:r>
              <a:rPr lang="ar-MA" altLang="fr-FR" b="1" dirty="0" err="1">
                <a:solidFill>
                  <a:srgbClr val="0070C0"/>
                </a:solidFill>
                <a:cs typeface="Sultan Medium" pitchFamily="2" charset="-78"/>
              </a:rPr>
              <a:t>العدلان</a:t>
            </a:r>
            <a:r>
              <a:rPr lang="ar-MA" altLang="fr-FR" b="1" dirty="0">
                <a:solidFill>
                  <a:srgbClr val="0070C0"/>
                </a:solidFill>
                <a:cs typeface="Sultan Medium" pitchFamily="2" charset="-78"/>
              </a:rPr>
              <a:t> تحريرها بإذن من القاضي المكلف بالتوثيق </a:t>
            </a:r>
            <a:r>
              <a:rPr lang="ar-MA" altLang="fr-FR" b="1" dirty="0">
                <a:cs typeface="Sultan Medium" pitchFamily="2" charset="-78"/>
              </a:rPr>
              <a:t>: بناء على طلب من له الحق. </a:t>
            </a:r>
          </a:p>
          <a:p>
            <a:pPr algn="just" rtl="1">
              <a:buFont typeface="Wingdings" pitchFamily="2" charset="2"/>
              <a:buChar char="v"/>
            </a:pPr>
            <a:r>
              <a:rPr lang="ar-MA" altLang="fr-FR" b="1" dirty="0">
                <a:cs typeface="Sultan Medium" pitchFamily="2" charset="-78"/>
              </a:rPr>
              <a:t>أما إذا زالت الصفة عن </a:t>
            </a:r>
            <a:r>
              <a:rPr lang="ar-MA" altLang="fr-FR" b="1" dirty="0" err="1">
                <a:cs typeface="Sultan Medium" pitchFamily="2" charset="-78"/>
              </a:rPr>
              <a:t>العدلين</a:t>
            </a:r>
            <a:r>
              <a:rPr lang="ar-MA" altLang="fr-FR" b="1" dirty="0">
                <a:cs typeface="Sultan Medium" pitchFamily="2" charset="-78"/>
              </a:rPr>
              <a:t> فتسلك مسطرة التعريف .</a:t>
            </a:r>
            <a:endParaRPr lang="fr-FR" altLang="fr-FR" dirty="0">
              <a:cs typeface="Sultan Medium" pitchFamily="2" charset="-78"/>
            </a:endParaRPr>
          </a:p>
        </p:txBody>
      </p:sp>
      <p:sp>
        <p:nvSpPr>
          <p:cNvPr id="15" name="Rectangle 14" descr="Papier lettre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5766" y="16725"/>
            <a:ext cx="9144000" cy="69763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altLang="fr-FR" sz="1400" b="1" dirty="0">
                <a:cs typeface="Sultan Medium" pitchFamily="2" charset="-78"/>
              </a:rPr>
              <a:t> </a:t>
            </a:r>
            <a:r>
              <a:rPr lang="ar-MA" altLang="fr-FR" sz="1400" b="1" dirty="0">
                <a:solidFill>
                  <a:schemeClr val="accent1"/>
                </a:solidFill>
                <a:cs typeface="Sultan Medium" pitchFamily="2" charset="-78"/>
              </a:rPr>
              <a:t>التوثيق العدلي ـــــــــــــــــــــــــــــــــــــــــــــــــــــــــــــــــــــــــــــــــــــــــــــــــــــــــــــــــــــــــــــــــــــ   ا</a:t>
            </a:r>
            <a:r>
              <a:rPr lang="ar-MA" altLang="fr-FR" sz="1400" b="1" dirty="0">
                <a:cs typeface="Sultan Medium" pitchFamily="2" charset="-78"/>
              </a:rPr>
              <a:t>ستخراج نسخ الرسوم العدلية</a:t>
            </a:r>
          </a:p>
          <a:p>
            <a:pPr rtl="1"/>
            <a:r>
              <a:rPr lang="ar-MA" altLang="fr-FR" sz="1600" b="1" dirty="0">
                <a:solidFill>
                  <a:srgbClr val="0070C0"/>
                </a:solidFill>
                <a:cs typeface="Sultan Medium" pitchFamily="2" charset="-78"/>
              </a:rPr>
              <a:t>ثالثا </a:t>
            </a:r>
            <a:r>
              <a:rPr lang="ar-MA" altLang="fr-FR" sz="1600" b="1" dirty="0">
                <a:solidFill>
                  <a:srgbClr val="C00000"/>
                </a:solidFill>
                <a:cs typeface="Sultan Medium" pitchFamily="2" charset="-78"/>
              </a:rPr>
              <a:t>: شروط الأصل المستخرجة منه النسخ</a:t>
            </a:r>
            <a:endParaRPr lang="fr-FR" altLang="fr-FR" sz="1600" b="1" dirty="0">
              <a:solidFill>
                <a:srgbClr val="C00000"/>
              </a:solidFill>
              <a:cs typeface="Sultan Medium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1" grpId="0" animBg="1"/>
      <p:bldP spid="10" grpId="0" animBg="1"/>
      <p:bldP spid="11" grpId="0" animBg="1"/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>
            <a:hlinkClick r:id="rId3" action="ppaction://hlinksldjump"/>
          </p:cNvPr>
          <p:cNvSpPr/>
          <p:nvPr/>
        </p:nvSpPr>
        <p:spPr>
          <a:xfrm>
            <a:off x="790573" y="2159337"/>
            <a:ext cx="6961218" cy="49847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400" b="1" dirty="0">
                <a:solidFill>
                  <a:schemeClr val="tx1"/>
                </a:solidFill>
                <a:cs typeface="Sultan Medium" pitchFamily="2" charset="-78"/>
              </a:rPr>
              <a:t>التعريف في طليعتها بطالبها</a:t>
            </a:r>
            <a:endParaRPr lang="fr-FR" sz="2400" b="1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835928" y="2162512"/>
            <a:ext cx="64293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Sultan Medium" pitchFamily="2" charset="-78"/>
              </a:rPr>
              <a:t>1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cs typeface="Sultan Medium" pitchFamily="2" charset="-78"/>
            </a:endParaRPr>
          </a:p>
        </p:txBody>
      </p:sp>
      <p:sp>
        <p:nvSpPr>
          <p:cNvPr id="22" name="Rectangle 7" descr="Papier lettre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81075" y="1000108"/>
            <a:ext cx="7072313" cy="7143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rtl="1"/>
            <a:r>
              <a:rPr lang="ar-MA" altLang="fr-FR" sz="2800" b="1">
                <a:solidFill>
                  <a:srgbClr val="FFFF00"/>
                </a:solidFill>
                <a:cs typeface="Sultan Medium" pitchFamily="2" charset="-78"/>
              </a:rPr>
              <a:t>اشترط القانون في تحرير النسخة المستخرجة ما يلي :</a:t>
            </a:r>
            <a:endParaRPr lang="fr-FR" altLang="fr-FR" sz="2800">
              <a:solidFill>
                <a:srgbClr val="FFFF00"/>
              </a:solidFill>
              <a:cs typeface="Sultan Medium" pitchFamily="2" charset="-78"/>
            </a:endParaRPr>
          </a:p>
        </p:txBody>
      </p:sp>
      <p:sp>
        <p:nvSpPr>
          <p:cNvPr id="11" name="Rectangle à coins arrondis 10">
            <a:hlinkClick r:id="rId5" action="ppaction://hlinksldjump"/>
          </p:cNvPr>
          <p:cNvSpPr/>
          <p:nvPr/>
        </p:nvSpPr>
        <p:spPr>
          <a:xfrm>
            <a:off x="812798" y="2981662"/>
            <a:ext cx="6961218" cy="49847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400" b="1" dirty="0">
                <a:solidFill>
                  <a:schemeClr val="tx1"/>
                </a:solidFill>
                <a:cs typeface="Sultan Medium" pitchFamily="2" charset="-78"/>
              </a:rPr>
              <a:t>الإشارة في طليعتها إلى الطلب الكتابي أو إلى الأمر القضائي .</a:t>
            </a:r>
            <a:endParaRPr lang="fr-FR" sz="2400" b="1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7858153" y="2984837"/>
            <a:ext cx="64293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Sultan Medium" pitchFamily="2" charset="-78"/>
              </a:rPr>
              <a:t>2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cs typeface="Sultan Medium" pitchFamily="2" charset="-78"/>
            </a:endParaRPr>
          </a:p>
        </p:txBody>
      </p:sp>
      <p:sp>
        <p:nvSpPr>
          <p:cNvPr id="13" name="Rectangle à coins arrondis 12">
            <a:hlinkClick r:id="rId6" action="ppaction://hlinksldjump"/>
          </p:cNvPr>
          <p:cNvSpPr/>
          <p:nvPr/>
        </p:nvSpPr>
        <p:spPr>
          <a:xfrm>
            <a:off x="812798" y="3907174"/>
            <a:ext cx="6961218" cy="49847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400" b="1" dirty="0">
                <a:solidFill>
                  <a:schemeClr val="tx1"/>
                </a:solidFill>
                <a:cs typeface="Sultan Medium" pitchFamily="2" charset="-78"/>
              </a:rPr>
              <a:t>كتابة الناسخ لاسمه مع توقيعه </a:t>
            </a:r>
            <a:r>
              <a:rPr lang="ar-MA" sz="2400" b="1" dirty="0" err="1">
                <a:solidFill>
                  <a:schemeClr val="tx1"/>
                </a:solidFill>
                <a:cs typeface="Sultan Medium" pitchFamily="2" charset="-78"/>
              </a:rPr>
              <a:t>بطرة</a:t>
            </a:r>
            <a:r>
              <a:rPr lang="ar-MA" sz="2400" b="1" dirty="0">
                <a:solidFill>
                  <a:schemeClr val="tx1"/>
                </a:solidFill>
                <a:cs typeface="Sultan Medium" pitchFamily="2" charset="-78"/>
              </a:rPr>
              <a:t> النسخة المستخرجة .</a:t>
            </a:r>
            <a:endParaRPr lang="fr-FR" sz="2400" b="1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858153" y="3910349"/>
            <a:ext cx="64293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Sultan Medium" pitchFamily="2" charset="-78"/>
              </a:rPr>
              <a:t>3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cs typeface="Sultan Medium" pitchFamily="2" charset="-78"/>
            </a:endParaRPr>
          </a:p>
        </p:txBody>
      </p:sp>
      <p:sp>
        <p:nvSpPr>
          <p:cNvPr id="18" name="Rectangle à coins arrondis 17">
            <a:hlinkClick r:id="rId7" action="ppaction://hlinksldjump"/>
          </p:cNvPr>
          <p:cNvSpPr/>
          <p:nvPr/>
        </p:nvSpPr>
        <p:spPr>
          <a:xfrm>
            <a:off x="812798" y="4839037"/>
            <a:ext cx="6961218" cy="49847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400" b="1" dirty="0">
                <a:solidFill>
                  <a:schemeClr val="tx1"/>
                </a:solidFill>
                <a:cs typeface="Sultan Medium" pitchFamily="2" charset="-78"/>
              </a:rPr>
              <a:t>توقيع </a:t>
            </a:r>
            <a:r>
              <a:rPr lang="ar-MA" sz="2400" b="1" dirty="0" err="1">
                <a:solidFill>
                  <a:schemeClr val="tx1"/>
                </a:solidFill>
                <a:cs typeface="Sultan Medium" pitchFamily="2" charset="-78"/>
              </a:rPr>
              <a:t>العدلين</a:t>
            </a:r>
            <a:endParaRPr lang="fr-FR" sz="2400" b="1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7858153" y="4842212"/>
            <a:ext cx="64293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Sultan Medium" pitchFamily="2" charset="-78"/>
              </a:rPr>
              <a:t>4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cs typeface="Sultan Medium" pitchFamily="2" charset="-78"/>
            </a:endParaRPr>
          </a:p>
        </p:txBody>
      </p:sp>
      <p:sp>
        <p:nvSpPr>
          <p:cNvPr id="13324" name="Bouton d'action : Précédent 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500813"/>
            <a:ext cx="857250" cy="357187"/>
          </a:xfrm>
          <a:prstGeom prst="actionButtonBackPrevious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MA" altLang="fr-FR"/>
          </a:p>
        </p:txBody>
      </p:sp>
      <p:sp>
        <p:nvSpPr>
          <p:cNvPr id="15" name="Rectangle 14" descr="Papier lettre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5766" y="16725"/>
            <a:ext cx="9144000" cy="697632"/>
          </a:xfrm>
          <a:prstGeom prst="rect">
            <a:avLst/>
          </a:prstGeom>
          <a:blipFill dpi="0" rotWithShape="0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altLang="fr-FR" sz="1400" b="1" dirty="0">
                <a:cs typeface="Sultan Medium" pitchFamily="2" charset="-78"/>
              </a:rPr>
              <a:t> </a:t>
            </a:r>
            <a:r>
              <a:rPr lang="ar-MA" altLang="fr-FR" sz="1400" b="1" dirty="0">
                <a:solidFill>
                  <a:schemeClr val="accent1"/>
                </a:solidFill>
                <a:cs typeface="Sultan Medium" pitchFamily="2" charset="-78"/>
              </a:rPr>
              <a:t>التوثيق العدلي ـــــــــــــــــــــــــــــــــــــــــــــــــــــــــــــــــــــــــــــــــــــــــــــــــــــــــــــــــــــــــــــــــــــ   ا</a:t>
            </a:r>
            <a:r>
              <a:rPr lang="ar-MA" altLang="fr-FR" sz="1400" b="1" dirty="0">
                <a:cs typeface="Sultan Medium" pitchFamily="2" charset="-78"/>
              </a:rPr>
              <a:t>ستخراج نسخ الرسوم العدلية</a:t>
            </a:r>
          </a:p>
          <a:p>
            <a:pPr rtl="1"/>
            <a:r>
              <a:rPr lang="ar-MA" altLang="fr-FR" sz="1600" b="1" dirty="0">
                <a:solidFill>
                  <a:srgbClr val="0070C0"/>
                </a:solidFill>
                <a:cs typeface="Sultan Medium" pitchFamily="2" charset="-78"/>
              </a:rPr>
              <a:t>رابعا </a:t>
            </a:r>
            <a:r>
              <a:rPr lang="ar-MA" altLang="fr-FR" sz="1600" b="1" dirty="0">
                <a:solidFill>
                  <a:srgbClr val="C00000"/>
                </a:solidFill>
                <a:cs typeface="Sultan Medium" pitchFamily="2" charset="-78"/>
              </a:rPr>
              <a:t>: شروط تحرير النسخ</a:t>
            </a:r>
            <a:endParaRPr lang="fr-FR" altLang="fr-FR" sz="1600" b="1" dirty="0">
              <a:solidFill>
                <a:srgbClr val="C00000"/>
              </a:solidFill>
              <a:cs typeface="Sultan Medium" pitchFamily="2" charset="-78"/>
            </a:endParaRPr>
          </a:p>
        </p:txBody>
      </p:sp>
      <p:sp>
        <p:nvSpPr>
          <p:cNvPr id="17" name="Rectangle à coins arrondis 16">
            <a:hlinkClick r:id="rId7" action="ppaction://hlinksldjump"/>
          </p:cNvPr>
          <p:cNvSpPr/>
          <p:nvPr/>
        </p:nvSpPr>
        <p:spPr>
          <a:xfrm>
            <a:off x="839070" y="5568969"/>
            <a:ext cx="6961218" cy="49847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400" b="1" dirty="0">
                <a:solidFill>
                  <a:schemeClr val="tx1"/>
                </a:solidFill>
                <a:cs typeface="Sultan Medium" pitchFamily="2" charset="-78"/>
              </a:rPr>
              <a:t>توقيع </a:t>
            </a:r>
            <a:r>
              <a:rPr lang="fr-MA" sz="2400" b="1">
                <a:solidFill>
                  <a:schemeClr val="tx1"/>
                </a:solidFill>
                <a:cs typeface="Sultan Medium" pitchFamily="2" charset="-78"/>
              </a:rPr>
              <a:t> </a:t>
            </a:r>
            <a:r>
              <a:rPr lang="ar-MA" sz="2400" b="1">
                <a:solidFill>
                  <a:schemeClr val="tx1"/>
                </a:solidFill>
                <a:cs typeface="Sultan Medium" pitchFamily="2" charset="-78"/>
              </a:rPr>
              <a:t>القاضي</a:t>
            </a:r>
            <a:endParaRPr lang="fr-FR" sz="2400" b="1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7884425" y="5572144"/>
            <a:ext cx="64293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MA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Sultan Medium" pitchFamily="2" charset="-78"/>
              </a:rPr>
              <a:t>5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cs typeface="Sultan Medium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2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100263" y="876300"/>
            <a:ext cx="3389312" cy="49847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800" b="1" dirty="0">
                <a:solidFill>
                  <a:schemeClr val="tx1"/>
                </a:solidFill>
                <a:cs typeface="Fanan" pitchFamily="2" charset="-78"/>
              </a:rPr>
              <a:t>التعريف في طليعتها بطالبها</a:t>
            </a:r>
            <a:endParaRPr lang="fr-FR" sz="2800" b="1" dirty="0">
              <a:solidFill>
                <a:schemeClr val="tx1"/>
              </a:solidFill>
              <a:cs typeface="Fanan" pitchFamily="2" charset="-78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573713" y="842963"/>
            <a:ext cx="64293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3825" y="1685925"/>
            <a:ext cx="8877300" cy="1311275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rtl="1"/>
            <a:r>
              <a:rPr lang="ar-MA" altLang="fr-FR" sz="2400" b="1">
                <a:cs typeface="Sultan Medium" pitchFamily="2" charset="-78"/>
              </a:rPr>
              <a:t>"يشار في طليعة النسخة المستخرجة إلى الاسم الشخصي والعائلي لطالبها، وتاريخ ومكان ولادته ومحل سكناه ورقم وتاريخ بطاقته الوطنية، أو أية وثيقة تثبت هويته.</a:t>
            </a:r>
            <a:endParaRPr lang="fr-FR" altLang="fr-FR" sz="2000">
              <a:cs typeface="Sultan Medium" pitchFamily="2" charset="-78"/>
            </a:endParaRPr>
          </a:p>
        </p:txBody>
      </p:sp>
      <p:pic>
        <p:nvPicPr>
          <p:cNvPr id="40962" name="Picture 2" descr="D:\KAMAL 2010 2009\COURE\TAWTHIKK\TAWTHIKK     ARCHIVE\وثائق وعقود\صور عقود ترودانت\استخراج النسخ\التعريف بطالب النسخة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376613"/>
            <a:ext cx="8715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 descr="Papier lettre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5766" y="16725"/>
            <a:ext cx="9144000" cy="69763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altLang="fr-FR" sz="1400" b="1" dirty="0">
                <a:cs typeface="Sultan Medium" pitchFamily="2" charset="-78"/>
              </a:rPr>
              <a:t> </a:t>
            </a:r>
            <a:r>
              <a:rPr lang="ar-MA" altLang="fr-FR" sz="1400" b="1" dirty="0">
                <a:solidFill>
                  <a:schemeClr val="accent1"/>
                </a:solidFill>
                <a:cs typeface="Sultan Medium" pitchFamily="2" charset="-78"/>
              </a:rPr>
              <a:t>التوثيق العدلي ـــــــــــــــــــــــــــــــــــــــــــــــــــــــــــــــــــــــــــــــــــــــــــــــــــــــــــــــــــــــــــــــــــــ   ا</a:t>
            </a:r>
            <a:r>
              <a:rPr lang="ar-MA" altLang="fr-FR" sz="1400" b="1" dirty="0">
                <a:cs typeface="Sultan Medium" pitchFamily="2" charset="-78"/>
              </a:rPr>
              <a:t>ستخراج نسخ الرسوم العدلية</a:t>
            </a:r>
          </a:p>
          <a:p>
            <a:pPr rtl="1"/>
            <a:r>
              <a:rPr lang="ar-MA" altLang="fr-FR" sz="1600" b="1" dirty="0">
                <a:solidFill>
                  <a:srgbClr val="0070C0"/>
                </a:solidFill>
                <a:cs typeface="Sultan Medium" pitchFamily="2" charset="-78"/>
              </a:rPr>
              <a:t>رابعا </a:t>
            </a:r>
            <a:r>
              <a:rPr lang="ar-MA" altLang="fr-FR" sz="1600" b="1" dirty="0">
                <a:solidFill>
                  <a:srgbClr val="C00000"/>
                </a:solidFill>
                <a:cs typeface="Sultan Medium" pitchFamily="2" charset="-78"/>
              </a:rPr>
              <a:t>: شروط تحرير النسخ</a:t>
            </a:r>
            <a:endParaRPr lang="fr-FR" altLang="fr-FR" sz="1600" b="1" dirty="0">
              <a:solidFill>
                <a:srgbClr val="C00000"/>
              </a:solidFill>
              <a:cs typeface="Sultan Medium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 descr="Papier lettre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17575" y="2093917"/>
            <a:ext cx="7286625" cy="1406521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rtl="1"/>
            <a:r>
              <a:rPr lang="ar-MA" altLang="fr-FR" sz="2400" b="1">
                <a:cs typeface="Sultan Medium" pitchFamily="2" charset="-78"/>
              </a:rPr>
              <a:t>"يشار في طليعة النسخة المستخرجة إلى...الطلب الكتابي المؤشر عليه من طرف القاضي، أو الأمر الصادر عنه."</a:t>
            </a:r>
            <a:endParaRPr lang="fr-FR" altLang="fr-FR" sz="2000">
              <a:cs typeface="Sultan Medium" pitchFamily="2" charset="-78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57158" y="996937"/>
            <a:ext cx="6840567" cy="49847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400" b="1" dirty="0">
                <a:solidFill>
                  <a:schemeClr val="tx1"/>
                </a:solidFill>
                <a:cs typeface="Sultan Medium" pitchFamily="2" charset="-78"/>
              </a:rPr>
              <a:t>الإشارة في طليعتها إلى الطلب الكتابي أو إلى الأمر القضائي .</a:t>
            </a:r>
            <a:endParaRPr lang="fr-FR" sz="2400" b="1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145383" y="986464"/>
            <a:ext cx="64293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M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8914" name="Picture 2" descr="D:\KAMAL 2010 2009\COURE\TAWTHIKK\TAWTHIKK     ARCHIVE\وثائق وعقود\صور عقود ترودانت\الاشارة لأذن القاضي باستخراج النسخة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562491"/>
            <a:ext cx="84153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Bouton d'action : Précédent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500813"/>
            <a:ext cx="857250" cy="357187"/>
          </a:xfrm>
          <a:prstGeom prst="actionButtonBackPrevious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MA" altLang="fr-FR"/>
          </a:p>
        </p:txBody>
      </p:sp>
      <p:sp>
        <p:nvSpPr>
          <p:cNvPr id="8" name="Rectangle 7" descr="Papier lettre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5766" y="16725"/>
            <a:ext cx="9144000" cy="69763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altLang="fr-FR" sz="1400" b="1" dirty="0">
                <a:cs typeface="Sultan Medium" pitchFamily="2" charset="-78"/>
              </a:rPr>
              <a:t> </a:t>
            </a:r>
            <a:r>
              <a:rPr lang="ar-MA" altLang="fr-FR" sz="1400" b="1" dirty="0">
                <a:solidFill>
                  <a:schemeClr val="accent1"/>
                </a:solidFill>
                <a:cs typeface="Sultan Medium" pitchFamily="2" charset="-78"/>
              </a:rPr>
              <a:t>التوثيق العدلي ـــــــــــــــــــــــــــــــــــــــــــــــــــــــــــــــــــــــــــــــــــــــــــــــــــــــــــــــــــــــــــــــــــــ   ا</a:t>
            </a:r>
            <a:r>
              <a:rPr lang="ar-MA" altLang="fr-FR" sz="1400" b="1" dirty="0">
                <a:cs typeface="Sultan Medium" pitchFamily="2" charset="-78"/>
              </a:rPr>
              <a:t>ستخراج نسخ الرسوم العدلية</a:t>
            </a:r>
          </a:p>
          <a:p>
            <a:pPr rtl="1"/>
            <a:r>
              <a:rPr lang="ar-MA" altLang="fr-FR" sz="1600" b="1" dirty="0">
                <a:solidFill>
                  <a:srgbClr val="0070C0"/>
                </a:solidFill>
                <a:cs typeface="Sultan Medium" pitchFamily="2" charset="-78"/>
              </a:rPr>
              <a:t>رابعا </a:t>
            </a:r>
            <a:r>
              <a:rPr lang="ar-MA" altLang="fr-FR" sz="1600" b="1" dirty="0">
                <a:solidFill>
                  <a:srgbClr val="C00000"/>
                </a:solidFill>
                <a:cs typeface="Sultan Medium" pitchFamily="2" charset="-78"/>
              </a:rPr>
              <a:t>: شروط تحرير النسخ</a:t>
            </a:r>
            <a:endParaRPr lang="fr-FR" altLang="fr-FR" sz="1600" b="1" dirty="0">
              <a:solidFill>
                <a:srgbClr val="C00000"/>
              </a:solidFill>
              <a:cs typeface="Sultan Medium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9685</TotalTime>
  <Words>639</Words>
  <Application>Microsoft Office PowerPoint</Application>
  <PresentationFormat>Affichage à l'écran (4:3)</PresentationFormat>
  <Paragraphs>88</Paragraphs>
  <Slides>12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Constantia</vt:lpstr>
      <vt:lpstr>Garamond</vt:lpstr>
      <vt:lpstr>Wingdings</vt:lpstr>
      <vt:lpstr>Wingdings 2</vt:lpstr>
      <vt:lpstr>Débit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alsayra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kamal</cp:lastModifiedBy>
  <cp:revision>974</cp:revision>
  <dcterms:created xsi:type="dcterms:W3CDTF">2008-03-20T20:35:47Z</dcterms:created>
  <dcterms:modified xsi:type="dcterms:W3CDTF">2023-01-24T20:24:04Z</dcterms:modified>
</cp:coreProperties>
</file>